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rr.math.arizona.edu/GenderKeynot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america.net/blog/early-ed-watch/2008/problem-gender-based-education-2517" TargetMode="External"/><Relationship Id="rId2" Type="http://schemas.openxmlformats.org/officeDocument/2006/relationships/hyperlink" Target="http://crr.math.arizona.edu/GenderKeynote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hygendermatter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Brain-based Learning Theories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Gender Differences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6248400"/>
            <a:ext cx="8222456" cy="6096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						Stephanie Kinney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35814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61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Girls Vs. Boys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657" y="1676400"/>
            <a:ext cx="3352800" cy="4572000"/>
          </a:xfrm>
        </p:spPr>
        <p:txBody>
          <a:bodyPr/>
          <a:lstStyle/>
          <a:p>
            <a:pPr marL="64008" indent="0" algn="ctr">
              <a:buNone/>
            </a:pPr>
            <a:r>
              <a:rPr lang="en-US" dirty="0" smtClean="0"/>
              <a:t>Girls </a:t>
            </a:r>
          </a:p>
          <a:p>
            <a:pPr marL="64008" indent="0">
              <a:buNone/>
            </a:pPr>
            <a:endParaRPr lang="en-US" dirty="0"/>
          </a:p>
          <a:p>
            <a:pPr marL="64008" indent="0" algn="ctr">
              <a:buNone/>
            </a:pPr>
            <a:r>
              <a:rPr lang="en-US" sz="2200" dirty="0" smtClean="0"/>
              <a:t>-Cerebral Cortex</a:t>
            </a:r>
            <a:endParaRPr lang="en-US" sz="2200" dirty="0"/>
          </a:p>
          <a:p>
            <a:pPr marL="64008" indent="0" algn="ctr">
              <a:buNone/>
            </a:pPr>
            <a:r>
              <a:rPr lang="en-US" sz="2200" dirty="0" smtClean="0"/>
              <a:t>-Easily explain feelings</a:t>
            </a:r>
            <a:endParaRPr lang="en-US" sz="2200" dirty="0"/>
          </a:p>
          <a:p>
            <a:pPr marL="64008" indent="0" algn="ctr">
              <a:buNone/>
            </a:pPr>
            <a:r>
              <a:rPr lang="en-US" sz="2200" dirty="0" smtClean="0"/>
              <a:t>-Multitask</a:t>
            </a:r>
          </a:p>
          <a:p>
            <a:pPr marL="64008" indent="0" algn="ctr">
              <a:buNone/>
            </a:pPr>
            <a:r>
              <a:rPr lang="en-US" sz="2200" dirty="0" smtClean="0"/>
              <a:t>-</a:t>
            </a:r>
            <a:r>
              <a:rPr lang="en-US" sz="2200" dirty="0"/>
              <a:t>E</a:t>
            </a:r>
            <a:r>
              <a:rPr lang="en-US" sz="2200" dirty="0" smtClean="0"/>
              <a:t>asily transitions	</a:t>
            </a:r>
          </a:p>
          <a:p>
            <a:pPr marL="64008" indent="0" algn="ctr">
              <a:buNone/>
            </a:pPr>
            <a:r>
              <a:rPr lang="en-US" sz="2200" dirty="0" smtClean="0"/>
              <a:t>-Friendship</a:t>
            </a:r>
          </a:p>
          <a:p>
            <a:pPr marL="64008" indent="0" algn="ctr">
              <a:buNone/>
            </a:pPr>
            <a:r>
              <a:rPr lang="en-US" sz="2200" dirty="0" smtClean="0"/>
              <a:t>-Underestimate</a:t>
            </a:r>
          </a:p>
          <a:p>
            <a:pPr marL="64008" indent="0">
              <a:buNone/>
            </a:pPr>
            <a:endParaRPr lang="en-US" dirty="0" smtClean="0"/>
          </a:p>
          <a:p>
            <a:pPr marL="64008" indent="0" algn="ctr">
              <a:buNone/>
            </a:pPr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91200" y="1676400"/>
            <a:ext cx="3276600" cy="4525963"/>
          </a:xfrm>
        </p:spPr>
        <p:txBody>
          <a:bodyPr/>
          <a:lstStyle/>
          <a:p>
            <a:pPr marL="64008" indent="0" algn="ctr"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Boys</a:t>
            </a:r>
          </a:p>
          <a:p>
            <a:pPr marL="64008" indent="0">
              <a:buNone/>
            </a:pPr>
            <a:endParaRPr lang="en-US" dirty="0"/>
          </a:p>
          <a:p>
            <a:pPr marL="64008" indent="0" algn="ctr">
              <a:buNone/>
            </a:pPr>
            <a:r>
              <a:rPr lang="en-US" sz="2200" dirty="0" smtClean="0"/>
              <a:t>-Hippocampus</a:t>
            </a:r>
          </a:p>
          <a:p>
            <a:pPr marL="64008" indent="0" algn="ctr">
              <a:buNone/>
            </a:pPr>
            <a:r>
              <a:rPr lang="en-US" sz="2200" dirty="0" smtClean="0"/>
              <a:t>-Difficulty with feelings</a:t>
            </a:r>
          </a:p>
          <a:p>
            <a:pPr marL="64008" indent="0" algn="ctr">
              <a:buNone/>
            </a:pPr>
            <a:r>
              <a:rPr lang="en-US" sz="2200" dirty="0" smtClean="0"/>
              <a:t>-Single task </a:t>
            </a:r>
            <a:endParaRPr lang="en-US" sz="2200" dirty="0"/>
          </a:p>
          <a:p>
            <a:pPr marL="64008" indent="0" algn="ctr">
              <a:buNone/>
            </a:pPr>
            <a:r>
              <a:rPr lang="en-US" sz="2200" dirty="0" smtClean="0"/>
              <a:t>-Slow transitions</a:t>
            </a:r>
          </a:p>
          <a:p>
            <a:pPr marL="64008" indent="0" algn="ctr">
              <a:buNone/>
            </a:pPr>
            <a:r>
              <a:rPr lang="en-US" sz="2200" dirty="0" smtClean="0"/>
              <a:t>-Camaraderie</a:t>
            </a:r>
          </a:p>
          <a:p>
            <a:pPr marL="64008" indent="0" algn="ctr">
              <a:buNone/>
            </a:pPr>
            <a:r>
              <a:rPr lang="en-US" sz="2200" dirty="0" smtClean="0"/>
              <a:t>-Overestimate</a:t>
            </a:r>
          </a:p>
          <a:p>
            <a:pPr marL="64008" indent="0">
              <a:buNone/>
            </a:pPr>
            <a:endParaRPr lang="en-US" dirty="0" smtClean="0"/>
          </a:p>
          <a:p>
            <a:pPr marL="64008" indent="0" algn="ctr">
              <a:buNone/>
            </a:pPr>
            <a:r>
              <a:rPr lang="en-US" dirty="0" smtClean="0"/>
              <a:t>Where is it?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267462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51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Girls Vs. Boys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0"/>
            <a:ext cx="179863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4" y="2005012"/>
            <a:ext cx="2428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324" y="304323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79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Girls</a:t>
            </a:r>
            <a:endParaRPr lang="en-US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7772400" cy="4691064"/>
          </a:xfrm>
        </p:spPr>
        <p:txBody>
          <a:bodyPr/>
          <a:lstStyle/>
          <a:p>
            <a:pPr marL="397764" indent="-342900">
              <a:buFont typeface="Wingdings" pitchFamily="2" charset="2"/>
              <a:buChar char="v"/>
            </a:pPr>
            <a:r>
              <a:rPr lang="en-US" dirty="0" smtClean="0"/>
              <a:t>Corpus Callosum – 25% larger than a boys</a:t>
            </a:r>
          </a:p>
          <a:p>
            <a:pPr marL="397764" indent="-342900">
              <a:buFont typeface="Wingdings" pitchFamily="2" charset="2"/>
              <a:buChar char="v"/>
            </a:pPr>
            <a:r>
              <a:rPr lang="en-US" dirty="0" smtClean="0"/>
              <a:t>Prefrontal cortex develops earlier and is larger than a boys</a:t>
            </a:r>
          </a:p>
          <a:p>
            <a:pPr marL="397764" indent="-342900">
              <a:buFont typeface="Wingdings" pitchFamily="2" charset="2"/>
              <a:buChar char="v"/>
            </a:pPr>
            <a:r>
              <a:rPr lang="en-US" dirty="0" smtClean="0"/>
              <a:t>15% more blood flow than a boys</a:t>
            </a:r>
          </a:p>
          <a:p>
            <a:pPr marL="397764" indent="-342900">
              <a:buFont typeface="Wingdings" pitchFamily="2" charset="2"/>
              <a:buChar char="v"/>
            </a:pPr>
            <a:r>
              <a:rPr lang="en-US" dirty="0" smtClean="0"/>
              <a:t>Stronger neural connectors </a:t>
            </a:r>
          </a:p>
          <a:p>
            <a:pPr marL="397764" indent="-342900">
              <a:buFont typeface="Wingdings" pitchFamily="2" charset="2"/>
              <a:buChar char="v"/>
            </a:pPr>
            <a:r>
              <a:rPr lang="en-US" dirty="0" smtClean="0"/>
              <a:t>Cerebral Cortex  </a:t>
            </a:r>
          </a:p>
          <a:p>
            <a:endParaRPr lang="en-US" dirty="0"/>
          </a:p>
          <a:p>
            <a:r>
              <a:rPr lang="en-US" dirty="0" smtClean="0"/>
              <a:t>Result: Sitting still, listening, reading, speaking, writing, drawing, transitioning, multitasking, storing memory, better verbal functions, good grades, and better learning abilities </a:t>
            </a:r>
          </a:p>
          <a:p>
            <a:endParaRPr lang="en-US" dirty="0"/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Skills that are rewarded in schools!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76800"/>
            <a:ext cx="116998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22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239000" cy="136207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Boys</a:t>
            </a:r>
            <a:endParaRPr lang="en-US" sz="6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001000" cy="4919664"/>
          </a:xfrm>
        </p:spPr>
        <p:txBody>
          <a:bodyPr/>
          <a:lstStyle/>
          <a:p>
            <a:pPr marL="397764" indent="-342900">
              <a:buFont typeface="Wingdings" pitchFamily="2" charset="2"/>
              <a:buChar char="v"/>
            </a:pPr>
            <a:r>
              <a:rPr lang="en-US" dirty="0" smtClean="0"/>
              <a:t>More cortical area developed</a:t>
            </a:r>
          </a:p>
          <a:p>
            <a:pPr marL="397764" indent="-342900">
              <a:buFont typeface="Wingdings" pitchFamily="2" charset="2"/>
              <a:buChar char="v"/>
            </a:pPr>
            <a:r>
              <a:rPr lang="en-US" dirty="0" smtClean="0"/>
              <a:t>Use mostly primitive parts of the brain such as hippocampus</a:t>
            </a:r>
          </a:p>
          <a:p>
            <a:pPr marL="397764" indent="-342900">
              <a:buFont typeface="Wingdings" pitchFamily="2" charset="2"/>
              <a:buChar char="v"/>
            </a:pPr>
            <a:r>
              <a:rPr lang="en-US" dirty="0" smtClean="0"/>
              <a:t>Spatial-mechanical function</a:t>
            </a:r>
          </a:p>
          <a:p>
            <a:pPr marL="397764" indent="-342900">
              <a:buFont typeface="Wingdings" pitchFamily="2" charset="2"/>
              <a:buChar char="v"/>
            </a:pPr>
            <a:r>
              <a:rPr lang="en-US" dirty="0" smtClean="0"/>
              <a:t>Less serotonin and oxygen</a:t>
            </a:r>
          </a:p>
          <a:p>
            <a:pPr marL="397764" indent="-342900">
              <a:buFont typeface="Wingdings" pitchFamily="2" charset="2"/>
              <a:buChar char="v"/>
            </a:pPr>
            <a:r>
              <a:rPr lang="en-US" dirty="0" smtClean="0"/>
              <a:t>Less blood flow to the brain</a:t>
            </a:r>
          </a:p>
          <a:p>
            <a:pPr marL="397764" indent="-342900">
              <a:buFont typeface="Wingdings" pitchFamily="2" charset="2"/>
              <a:buChar char="v"/>
            </a:pPr>
            <a:endParaRPr lang="en-US" dirty="0"/>
          </a:p>
          <a:p>
            <a:r>
              <a:rPr lang="en-US" dirty="0" smtClean="0"/>
              <a:t>Results: lower verbal skills, moving objects through the air (such as a toy plane), playing ball, more likely to do something dangerous, slow transition times, single tasks at a time, more impulsive, less likely to sit still, not listening, moving around a lot in class, sleeping in class, and incomplete assignments</a:t>
            </a:r>
          </a:p>
          <a:p>
            <a:r>
              <a:rPr lang="en-US" dirty="0" smtClean="0"/>
              <a:t>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Traits that often cause trouble in school!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00411"/>
            <a:ext cx="1676400" cy="162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8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Boys</a:t>
            </a:r>
            <a:endParaRPr lang="en-US" sz="6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The trouble with boys in school…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70% D’s and F’s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80% discipline problems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70% learning disabilities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80% on ADHD medications</a:t>
            </a:r>
          </a:p>
          <a:p>
            <a:pPr marL="537210" lvl="1" indent="0">
              <a:buNone/>
            </a:pPr>
            <a:endParaRPr lang="en-US" dirty="0" smtClean="0"/>
          </a:p>
          <a:p>
            <a:pPr marL="537210" lvl="1" indent="0">
              <a:buNone/>
            </a:pPr>
            <a:endParaRPr lang="en-US" dirty="0"/>
          </a:p>
          <a:p>
            <a:pPr marL="537210" lvl="1" indent="0">
              <a:buNone/>
            </a:pPr>
            <a:endParaRPr lang="en-US" dirty="0"/>
          </a:p>
          <a:p>
            <a:pPr marL="537210" lvl="1" indent="0">
              <a:buNone/>
            </a:pPr>
            <a:r>
              <a:rPr lang="en-US" sz="1600" dirty="0" smtClean="0"/>
              <a:t>William McBride Ph.D. </a:t>
            </a:r>
            <a:r>
              <a:rPr lang="en-US" sz="1600" dirty="0" smtClean="0">
                <a:hlinkClick r:id="rId2"/>
              </a:rPr>
              <a:t>http://crr.math.arizona.edu/GenderKeynote.pdf</a:t>
            </a:r>
            <a:endParaRPr lang="en-US" sz="1600" dirty="0" smtClean="0"/>
          </a:p>
          <a:p>
            <a:pPr marL="53721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9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609600"/>
            <a:ext cx="914400" cy="59436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845344" cy="594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33600" y="457200"/>
            <a:ext cx="5276088" cy="598932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dirty="0" smtClean="0"/>
              <a:t>Picture asking a 17 year old girl what is wrong.</a:t>
            </a:r>
          </a:p>
          <a:p>
            <a:pPr marL="64008" indent="0">
              <a:buNone/>
            </a:pPr>
            <a:endParaRPr lang="en-US" dirty="0"/>
          </a:p>
          <a:p>
            <a:pPr marL="64008" indent="0" algn="ctr"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She will explain in great detail</a:t>
            </a:r>
          </a:p>
          <a:p>
            <a:pPr marL="64008" indent="0" algn="ctr"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exactly what is wrong with her. 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r>
              <a:rPr lang="en-US" dirty="0" smtClean="0"/>
              <a:t>Now, picture asking a 17 year old boy what is wrong.</a:t>
            </a:r>
          </a:p>
          <a:p>
            <a:pPr marL="64008" indent="0">
              <a:buNone/>
            </a:pPr>
            <a:endParaRPr lang="en-US" dirty="0" smtClean="0"/>
          </a:p>
          <a:p>
            <a:pPr marL="64008" indent="0" algn="ctr"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He will shrug his shoulders and </a:t>
            </a:r>
          </a:p>
          <a:p>
            <a:pPr marL="64008" indent="0" algn="ctr"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say “I don’t know.” </a:t>
            </a:r>
          </a:p>
          <a:p>
            <a:pPr marL="64008" indent="0" algn="ctr"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You might as well be asking</a:t>
            </a:r>
          </a:p>
          <a:p>
            <a:pPr marL="64008" indent="0" algn="ctr">
              <a:buNone/>
            </a:pPr>
            <a:r>
              <a:rPr lang="en-US" sz="1800" dirty="0" smtClean="0">
                <a:solidFill>
                  <a:schemeClr val="accent5"/>
                </a:solidFill>
              </a:rPr>
              <a:t> a 6 year old boy.</a:t>
            </a:r>
            <a:endParaRPr lang="en-US" sz="1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2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062912" cy="95091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What can teachers do?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1000" y="2209800"/>
            <a:ext cx="8062912" cy="1752600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en-US" sz="2400" b="1" dirty="0" smtClean="0"/>
              <a:t>Promote expression and development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400" b="1" dirty="0" smtClean="0"/>
              <a:t>Help students compensate for their disadvantages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400" b="1" dirty="0" smtClean="0"/>
              <a:t>Allow adequate transition times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2400" b="1" dirty="0" smtClean="0"/>
              <a:t>Do not make it a constant competition</a:t>
            </a:r>
          </a:p>
          <a:p>
            <a:pPr marL="457200" indent="-457200" algn="ctr">
              <a:buFont typeface="Courier New" pitchFamily="49" charset="0"/>
              <a:buChar char="o"/>
            </a:pPr>
            <a:endParaRPr lang="en-US" sz="2000" dirty="0"/>
          </a:p>
          <a:p>
            <a:pPr marL="457200" indent="-457200" algn="ctr">
              <a:buFont typeface="Courier New" pitchFamily="49" charset="0"/>
              <a:buChar char="o"/>
            </a:pPr>
            <a:endParaRPr lang="en-US" sz="2000" dirty="0" smtClean="0"/>
          </a:p>
          <a:p>
            <a:pPr marL="457200" indent="-457200" algn="ctr">
              <a:buFont typeface="Courier New" pitchFamily="49" charset="0"/>
              <a:buChar char="o"/>
            </a:pPr>
            <a:endParaRPr lang="en-US" sz="2000" b="1" dirty="0"/>
          </a:p>
          <a:p>
            <a:pPr algn="ctr"/>
            <a:r>
              <a:rPr lang="en-US" sz="2000" b="1" dirty="0" smtClean="0"/>
              <a:t>There is no difference in what can and cant be learned. There is, however, a major difference in the best ways to teach it.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3860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" y="52578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William McBride Ph.D.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smtClean="0">
                <a:hlinkClick r:id="rId2"/>
              </a:rPr>
              <a:t>crr.math.arizona.edu/GenderKeynote.pdf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Sara Mead</a:t>
            </a:r>
            <a:br>
              <a:rPr lang="en-US" sz="2200" dirty="0" smtClean="0"/>
            </a:br>
            <a:r>
              <a:rPr lang="en-US" sz="2200" dirty="0" smtClean="0">
                <a:hlinkClick r:id="rId3"/>
              </a:rPr>
              <a:t>http://www.newamerica.net/blog/early-ed-watch/2008/problem-gender-based-education-2517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Leonard Sax M.D. Ph.D. </a:t>
            </a:r>
            <a:r>
              <a:rPr lang="en-US" sz="2200" dirty="0" smtClean="0">
                <a:hlinkClick r:id="rId4"/>
              </a:rPr>
              <a:t>www.whygendermatters.com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96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372</Words>
  <Application>Microsoft Office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Verve</vt:lpstr>
      <vt:lpstr>Brain-based Learning Theories  Gender Differences</vt:lpstr>
      <vt:lpstr>Girls Vs. Boys</vt:lpstr>
      <vt:lpstr>Girls Vs. Boys</vt:lpstr>
      <vt:lpstr>Girls</vt:lpstr>
      <vt:lpstr>Boys</vt:lpstr>
      <vt:lpstr>Boys</vt:lpstr>
      <vt:lpstr>PowerPoint Presentation</vt:lpstr>
      <vt:lpstr>What can teachers do?</vt:lpstr>
      <vt:lpstr>William McBride Ph.D.  http://crr.math.arizona.edu/GenderKeynote.pdf Sara Mead http://www.newamerica.net/blog/early-ed-watch/2008/problem-gender-based-education-2517 Leonard Sax M.D. Ph.D. www.whygendermatters.com    </vt:lpstr>
    </vt:vector>
  </TitlesOfParts>
  <Company>Metropolitan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Brain-</dc:title>
  <dc:creator>IT</dc:creator>
  <cp:lastModifiedBy>IT</cp:lastModifiedBy>
  <cp:revision>9</cp:revision>
  <dcterms:created xsi:type="dcterms:W3CDTF">2013-09-26T21:27:41Z</dcterms:created>
  <dcterms:modified xsi:type="dcterms:W3CDTF">2013-09-26T23:26:11Z</dcterms:modified>
</cp:coreProperties>
</file>